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title>
      <c:layout/>
      <c:overlay val="1"/>
    </c:title>
    <c:autoTitleDeleted val="0"/>
    <c:plotArea>
      <c:layout/>
      <c:bar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опросы подростков 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мальчики 44%</c:v>
                </c:pt>
                <c:pt idx="1">
                  <c:v>девочки 25%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0.44000000000000022</c:v>
                </c:pt>
                <c:pt idx="1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060032"/>
        <c:axId val="128078208"/>
      </c:barChart>
      <c:catAx>
        <c:axId val="128060032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28078208"/>
        <c:crosses val="autoZero"/>
        <c:auto val="1"/>
        <c:lblAlgn val="ctr"/>
        <c:lblOffset val="100"/>
        <c:noMultiLvlLbl val="1"/>
      </c:catAx>
      <c:valAx>
        <c:axId val="128078208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cross"/>
        <c:tickLblPos val="nextTo"/>
        <c:crossAx val="128060032"/>
        <c:crosses val="autoZero"/>
        <c:crossBetween val="between"/>
      </c:valAx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4"/>
  <c:chart>
    <c:title>
      <c:layout/>
      <c:overlay val="1"/>
    </c:title>
    <c:autoTitleDeleted val="0"/>
    <c:plotArea>
      <c:layout/>
      <c:bar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эффективность профилактики  </c:v>
                </c:pt>
              </c:strCache>
            </c:strRef>
          </c:tx>
          <c:invertIfNegative val="1"/>
          <c:cat>
            <c:strRef>
              <c:f>Лист1!$A$2:$A$4</c:f>
              <c:strCache>
                <c:ptCount val="3"/>
                <c:pt idx="0">
                  <c:v>Первичная 60-70%</c:v>
                </c:pt>
                <c:pt idx="1">
                  <c:v>Вторичная 30-40%</c:v>
                </c:pt>
                <c:pt idx="2">
                  <c:v>Третичная 3-5%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0.65000000000000058</c:v>
                </c:pt>
                <c:pt idx="1">
                  <c:v>0.3500000000000002</c:v>
                </c:pt>
                <c:pt idx="2">
                  <c:v>4.0000000000000022E-2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619648"/>
        <c:axId val="128621184"/>
      </c:barChart>
      <c:catAx>
        <c:axId val="128619648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28621184"/>
        <c:crosses val="autoZero"/>
        <c:auto val="1"/>
        <c:lblAlgn val="ctr"/>
        <c:lblOffset val="100"/>
        <c:noMultiLvlLbl val="1"/>
      </c:catAx>
      <c:valAx>
        <c:axId val="128621184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cross"/>
        <c:tickLblPos val="nextTo"/>
        <c:crossAx val="128619648"/>
        <c:crosses val="autoZero"/>
        <c:crossBetween val="between"/>
      </c:valAx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928802"/>
            <a:ext cx="8229600" cy="3000396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ПРОФИЛАКТИКА НАРКОМАНИИ В ПОДРОСТКОВОЙ СРЕДЕ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69934"/>
          </a:xfrm>
        </p:spPr>
        <p:txBody>
          <a:bodyPr anchor="t">
            <a:normAutofit/>
          </a:bodyPr>
          <a:lstStyle/>
          <a:p>
            <a:r>
              <a:rPr lang="ru-RU" sz="2400" dirty="0" smtClean="0"/>
              <a:t>Обсуждение наиболее эффективных приемов отказа от предлагаемых наркотиков.</a:t>
            </a:r>
            <a:endParaRPr lang="ru-RU" sz="24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3857628"/>
            <a:ext cx="5043494" cy="300037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 </a:t>
            </a:r>
            <a:r>
              <a:rPr lang="ru-RU" i="1" dirty="0" smtClean="0">
                <a:solidFill>
                  <a:srgbClr val="FF0000"/>
                </a:solidFill>
              </a:rPr>
              <a:t>Смените тему:</a:t>
            </a:r>
            <a:r>
              <a:rPr lang="ru-RU" dirty="0" smtClean="0"/>
              <a:t> придумайте что-нибудь, что тоже интересно и не связано с приемом наркотиков (пойти в спортзал, на танцы...).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i="1" dirty="0" smtClean="0">
                <a:solidFill>
                  <a:srgbClr val="FF0000"/>
                </a:solidFill>
              </a:rPr>
              <a:t>«</a:t>
            </a:r>
            <a:r>
              <a:rPr lang="ru-RU" i="1" dirty="0" err="1" smtClean="0">
                <a:solidFill>
                  <a:srgbClr val="FF0000"/>
                </a:solidFill>
              </a:rPr>
              <a:t>Продинамить</a:t>
            </a:r>
            <a:r>
              <a:rPr lang="ru-RU" i="1" dirty="0" smtClean="0">
                <a:solidFill>
                  <a:srgbClr val="FF0000"/>
                </a:solidFill>
              </a:rPr>
              <a:t>»:</a:t>
            </a:r>
            <a:r>
              <a:rPr lang="ru-RU" b="1" i="1" dirty="0" smtClean="0"/>
              <a:t> </a:t>
            </a:r>
            <a:r>
              <a:rPr lang="ru-RU" dirty="0" smtClean="0"/>
              <a:t>сказать, что как-нибудь в другой раз...</a:t>
            </a:r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357159" y="1142984"/>
            <a:ext cx="5214973" cy="2786082"/>
          </a:xfrm>
        </p:spPr>
        <p:txBody>
          <a:bodyPr anchor="t">
            <a:normAutofit fontScale="85000" lnSpcReduction="10000"/>
          </a:bodyPr>
          <a:lstStyle/>
          <a:p>
            <a:r>
              <a:rPr lang="ru-RU" dirty="0" smtClean="0"/>
              <a:t> </a:t>
            </a:r>
            <a:r>
              <a:rPr lang="ru-RU" i="1" dirty="0" smtClean="0">
                <a:solidFill>
                  <a:srgbClr val="FF0000"/>
                </a:solidFill>
              </a:rPr>
              <a:t>Выбрать союзника</a:t>
            </a:r>
            <a:r>
              <a:rPr lang="ru-RU" i="1" dirty="0" smtClean="0"/>
              <a:t>:</a:t>
            </a:r>
            <a:r>
              <a:rPr lang="ru-RU" dirty="0" smtClean="0"/>
              <a:t> поискать, нет ли в компании человека, который согласен с вами, – это помогает получить поддержку и сократить число сторонников употребления.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i="1" dirty="0" smtClean="0">
                <a:solidFill>
                  <a:srgbClr val="FF0000"/>
                </a:solidFill>
              </a:rPr>
              <a:t>«Перевести стрелки»:</a:t>
            </a:r>
            <a:r>
              <a:rPr lang="ru-RU" dirty="0" smtClean="0"/>
              <a:t> сказать, что вы не принуждаете никого из них что-либо делать, так почему же они так назойливы?</a:t>
            </a:r>
          </a:p>
          <a:p>
            <a:endParaRPr lang="ru-RU" dirty="0"/>
          </a:p>
        </p:txBody>
      </p:sp>
      <p:pic>
        <p:nvPicPr>
          <p:cNvPr id="13" name="Содержимое 12" descr="yuha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643570" y="1357298"/>
            <a:ext cx="3243105" cy="2214578"/>
          </a:xfrm>
        </p:spPr>
      </p:pic>
      <p:pic>
        <p:nvPicPr>
          <p:cNvPr id="14" name="Содержимое 13" descr="-edGJBjb6PE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929322" y="3929066"/>
            <a:ext cx="2696652" cy="29289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57826"/>
            <a:ext cx="8043890" cy="114300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 </a:t>
            </a:r>
            <a:r>
              <a:rPr lang="ru-RU" sz="2200" i="1" dirty="0" smtClean="0">
                <a:solidFill>
                  <a:srgbClr val="FF0000"/>
                </a:solidFill>
              </a:rPr>
              <a:t>Обходить стороной</a:t>
            </a:r>
            <a:r>
              <a:rPr lang="ru-RU" sz="2200" i="1" dirty="0" smtClean="0"/>
              <a:t>:</a:t>
            </a:r>
            <a:r>
              <a:rPr lang="ru-RU" sz="2200" dirty="0" smtClean="0"/>
              <a:t> если есть подозрение, что в какой-то компании в определенное время могут предложить наркотики, просто обходите ее стороной.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9058" y="285728"/>
            <a:ext cx="4929222" cy="2000271"/>
          </a:xfrm>
        </p:spPr>
        <p:txBody>
          <a:bodyPr anchor="t">
            <a:normAutofit fontScale="77500" lnSpcReduction="20000"/>
          </a:bodyPr>
          <a:lstStyle/>
          <a:p>
            <a:r>
              <a:rPr lang="ru-RU" dirty="0" smtClean="0"/>
              <a:t> </a:t>
            </a:r>
            <a:r>
              <a:rPr lang="ru-RU" i="1" dirty="0" smtClean="0"/>
              <a:t>«</a:t>
            </a:r>
            <a:r>
              <a:rPr lang="ru-RU" i="1" dirty="0" smtClean="0">
                <a:solidFill>
                  <a:srgbClr val="FF0000"/>
                </a:solidFill>
              </a:rPr>
              <a:t>Задавить интеллектом»:</a:t>
            </a:r>
            <a:r>
              <a:rPr lang="ru-RU" dirty="0" smtClean="0"/>
              <a:t> если употребляющие наркотики убеждают, что это безвредно, указать на то, где они врут или просто не знают последствий (для этого нужно знать, чем вредны табак, алкоголь, наркотики).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285719" y="2571744"/>
            <a:ext cx="5643603" cy="2214578"/>
          </a:xfrm>
        </p:spPr>
        <p:txBody>
          <a:bodyPr anchor="t">
            <a:normAutofit fontScale="70000" lnSpcReduction="20000"/>
          </a:bodyPr>
          <a:lstStyle/>
          <a:p>
            <a:r>
              <a:rPr lang="ru-RU" dirty="0" smtClean="0"/>
              <a:t> </a:t>
            </a:r>
            <a:r>
              <a:rPr lang="ru-RU" i="1" dirty="0" smtClean="0">
                <a:solidFill>
                  <a:srgbClr val="FF0000"/>
                </a:solidFill>
              </a:rPr>
              <a:t>Упереться: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отвечать </a:t>
            </a:r>
            <a:r>
              <a:rPr lang="ru-RU" i="1" dirty="0" smtClean="0"/>
              <a:t>«нет»,</a:t>
            </a:r>
            <a:r>
              <a:rPr lang="ru-RU" dirty="0" smtClean="0"/>
              <a:t> несмотря ни на что. Отстаивать свое право иметь собственное мнение. Это также будет свидетельствовать о твердом характере.</a:t>
            </a:r>
          </a:p>
          <a:p>
            <a:r>
              <a:rPr lang="ru-RU" dirty="0" smtClean="0"/>
              <a:t> </a:t>
            </a:r>
            <a:r>
              <a:rPr lang="ru-RU" i="1" dirty="0" smtClean="0">
                <a:solidFill>
                  <a:srgbClr val="FF0000"/>
                </a:solidFill>
              </a:rPr>
              <a:t>Испугать их: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описать какие-нибудь страшные последствия, если они будут употреблять наркотики (например: поймают, случится белая горячка, заболеют гепатитом и т.д.).</a:t>
            </a:r>
          </a:p>
          <a:p>
            <a:endParaRPr lang="ru-RU" dirty="0"/>
          </a:p>
        </p:txBody>
      </p:sp>
      <p:pic>
        <p:nvPicPr>
          <p:cNvPr id="7" name="Содержимое 6" descr="file1643888_c65c8329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25768" y="214313"/>
            <a:ext cx="3148964" cy="2071687"/>
          </a:xfrm>
        </p:spPr>
      </p:pic>
      <p:pic>
        <p:nvPicPr>
          <p:cNvPr id="8" name="Содержимое 7" descr="1394_0319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000760" y="2428868"/>
            <a:ext cx="2875092" cy="19205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>Комитет Всемирной Организации Здравоохранения (ВОЗ) определяет наркоманию как состояние, характеризующееся неотвратимой потребностью в наркотике, добыванием его всевозможными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средствами, стремлением к постоянному повышению доз, приводящему к физической и моральной деградации личности и вредным для общества социальным последствиям </a:t>
            </a:r>
            <a:endParaRPr lang="ru-RU" sz="22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стоп наркотикам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3214686"/>
            <a:ext cx="4500594" cy="33664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Средний возраст приобщения к наркотикам сегодня составляет 14 лет. Но уже выявлены случаи наркотической зависимости у 9-10-летних детей. Выборочные опросы подростков показывают, что 44% мальчиков и 25% девочек пробовали хотя бы раз в своей жизни наркотики  и другие </a:t>
            </a:r>
            <a:r>
              <a:rPr lang="ru-RU" sz="2400" dirty="0" err="1" smtClean="0"/>
              <a:t>психоактивные</a:t>
            </a:r>
            <a:r>
              <a:rPr lang="ru-RU" sz="2400" dirty="0" smtClean="0"/>
              <a:t> вещества.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3143248"/>
          <a:ext cx="8186766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- Главная опасность наркомании не столько в нанесении физиологического вреда организму, сколько в последующей деградации личности, которая наступает в 10-20 раз быстрее, чем при алкоголизме. </a:t>
            </a:r>
            <a:br>
              <a:rPr lang="ru-RU" sz="2400" dirty="0" smtClean="0"/>
            </a:br>
            <a:r>
              <a:rPr lang="ru-RU" sz="2400" dirty="0" smtClean="0"/>
              <a:t>Именно поэтому, просто необходимо проводить эффективную социально- педагогическую профилактику наркомании в подростковой среде.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71942"/>
          <a:ext cx="811532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01281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- Наркотическими средства признаются только в тех случаях, если отвечают трем критериям, а именно: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214554"/>
            <a:ext cx="8686800" cy="4643446"/>
          </a:xfrm>
        </p:spPr>
        <p:txBody>
          <a:bodyPr>
            <a:noAutofit/>
          </a:bodyPr>
          <a:lstStyle/>
          <a:p>
            <a:r>
              <a:rPr lang="ru-RU" sz="2800" dirty="0" smtClean="0"/>
              <a:t>1. </a:t>
            </a:r>
            <a:r>
              <a:rPr lang="ru-RU" sz="2800" u="sng" dirty="0" smtClean="0"/>
              <a:t>Медицинскому</a:t>
            </a:r>
            <a:r>
              <a:rPr lang="ru-RU" sz="2800" dirty="0" smtClean="0"/>
              <a:t>, если специфическое действие данного средства является причиной его немедицинского потребления;</a:t>
            </a:r>
          </a:p>
          <a:p>
            <a:r>
              <a:rPr lang="ru-RU" sz="2800" dirty="0" smtClean="0"/>
              <a:t>2. </a:t>
            </a:r>
            <a:r>
              <a:rPr lang="ru-RU" sz="2800" u="sng" dirty="0" smtClean="0"/>
              <a:t>Социальному, </a:t>
            </a:r>
            <a:r>
              <a:rPr lang="ru-RU" sz="2800" dirty="0" smtClean="0"/>
              <a:t>если это немедицинское потребление принимает такие масштабы, что приобретает социальную значимость;</a:t>
            </a:r>
          </a:p>
          <a:p>
            <a:r>
              <a:rPr lang="ru-RU" sz="2800" dirty="0" smtClean="0"/>
              <a:t>3. </a:t>
            </a:r>
            <a:r>
              <a:rPr lang="ru-RU" sz="2800" u="sng" dirty="0" smtClean="0"/>
              <a:t>Юридическому</a:t>
            </a:r>
            <a:r>
              <a:rPr lang="ru-RU" sz="2800" dirty="0" smtClean="0"/>
              <a:t>, если, исходя из этих двух предпосылок, соответствующая инстанция, на то уполномоченная, официально признала это средство наркотическим и включила его в особый список.</a:t>
            </a:r>
          </a:p>
          <a:p>
            <a:endParaRPr lang="ru-RU" sz="2400" dirty="0"/>
          </a:p>
        </p:txBody>
      </p:sp>
      <p:pic>
        <p:nvPicPr>
          <p:cNvPr id="5" name="Содержимое 4" descr="obucheni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00364" y="1000125"/>
            <a:ext cx="2714644" cy="13049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2030" y="285728"/>
            <a:ext cx="8229600" cy="2214578"/>
          </a:xfrm>
        </p:spPr>
        <p:txBody>
          <a:bodyPr anchor="t">
            <a:normAutofit fontScale="90000"/>
          </a:bodyPr>
          <a:lstStyle/>
          <a:p>
            <a:r>
              <a:rPr lang="ru-RU" sz="2200" dirty="0" smtClean="0"/>
              <a:t>- Если рассматривать термин «наркомания» в социально педагогическом аспекте, то можно определить, что наркомания – это форма </a:t>
            </a:r>
            <a:r>
              <a:rPr lang="ru-RU" sz="2200" dirty="0" err="1" smtClean="0"/>
              <a:t>девиантного</a:t>
            </a:r>
            <a:r>
              <a:rPr lang="ru-RU" sz="2200" dirty="0" smtClean="0"/>
              <a:t> поведения, которая выражается в физической или психической зависимости от наркотиков, постепенно приводящей детский организм к физическому и психическому истощению и социальной </a:t>
            </a:r>
            <a:r>
              <a:rPr lang="ru-RU" sz="2200" dirty="0" err="1" smtClean="0"/>
              <a:t>дезадаптации</a:t>
            </a:r>
            <a:r>
              <a:rPr lang="ru-RU" sz="2200" dirty="0" smtClean="0"/>
              <a:t> личности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85720" y="2714620"/>
            <a:ext cx="8858280" cy="414338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Подростковый возраст труден в социально-психологическом плане. У подростков ярко выражена познавательная активность и в то же время высокая социальная конфликтность. Отмечается значительная нервно-психическая неустойчивость, дисгармоничное развитие личности, низкий самоконтроль. Вместе с тем наблюдается высокая активность организма на фоне недостаточно сформированных защитных сил. В этом возрасте отсутствует внимание к своему здоровью. Подростки стремятся к самоутверждению и самостоятельности, активно добиваясь этого различными способами.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972452" cy="1285860"/>
          </a:xfrm>
        </p:spPr>
        <p:txBody>
          <a:bodyPr anchor="t">
            <a:noAutofit/>
          </a:bodyPr>
          <a:lstStyle/>
          <a:p>
            <a:pPr algn="ctr"/>
            <a:r>
              <a:rPr lang="ru-RU" sz="2000" dirty="0" smtClean="0"/>
              <a:t>Употребление наркотических веществ стало серьезной молодежной проблемой, а в течение последнего десятилетия ее уже относят к числу детских и подростковых проблем, которая характеризуется: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57200" y="2928934"/>
            <a:ext cx="8329642" cy="3929066"/>
          </a:xfrm>
        </p:spPr>
        <p:txBody>
          <a:bodyPr>
            <a:normAutofit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  массовым увеличением злоупотребления наркотическими препаратами среди детей и подростков, причем у подростков влечение к наркотику очень долго остается психическим;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 «омоложением» контингента лиц, употребляющих наркотические средства, до возраста 13-14 лет;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 переходом от «легко доступных» </a:t>
            </a:r>
            <a:r>
              <a:rPr lang="ru-RU" sz="2000" dirty="0" err="1" smtClean="0"/>
              <a:t>психоактивных</a:t>
            </a:r>
            <a:r>
              <a:rPr lang="ru-RU" sz="2000" dirty="0" smtClean="0"/>
              <a:t> веществ, какими являлись в 80-х годах транквилизаторы, барбитураты, препараты конопли, к таким дорогостоящим и престижным наркотикам, как кокаин, героин, «</a:t>
            </a:r>
            <a:r>
              <a:rPr lang="ru-RU" sz="2000" dirty="0" err="1" smtClean="0"/>
              <a:t>экстази</a:t>
            </a:r>
            <a:r>
              <a:rPr lang="ru-RU" sz="2000" dirty="0" smtClean="0"/>
              <a:t>», наносящим более разрушительное действие на организм подростков, вызывающим быстрое привыкание к наркотикам и приводящим к деградации личности, хотя есть и определенная группа подростков, которые из-за нехватки средств употребляют дешевые, «грязные» наркотики. </a:t>
            </a:r>
          </a:p>
          <a:p>
            <a:endParaRPr lang="ru-RU" dirty="0"/>
          </a:p>
        </p:txBody>
      </p:sp>
      <p:pic>
        <p:nvPicPr>
          <p:cNvPr id="4" name="Содержимое 3" descr="613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28794" y="1285860"/>
            <a:ext cx="5111750" cy="17039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571744"/>
            <a:ext cx="8229600" cy="4286256"/>
          </a:xfrm>
        </p:spPr>
        <p:txBody>
          <a:bodyPr anchor="t">
            <a:noAutofit/>
          </a:bodyPr>
          <a:lstStyle/>
          <a:p>
            <a:pPr algn="l"/>
            <a:r>
              <a:rPr lang="ru-RU" sz="1900" dirty="0" smtClean="0"/>
              <a:t> </a:t>
            </a:r>
            <a:r>
              <a:rPr lang="ru-RU" sz="1600" dirty="0" smtClean="0"/>
              <a:t>Особая опасность наркомании для общества состоит в следующем. У людей употребляющих наркотики в короткие сроки развиваются тяжелые медицинские последствия хронического отравления организма: поражение внутренних органов, нервной системы, головного мозга. Отсюда – разнообразные психические расстройства и нарастающая деградация личности, постепенная полная </a:t>
            </a:r>
            <a:r>
              <a:rPr lang="ru-RU" sz="1600" dirty="0" err="1" smtClean="0"/>
              <a:t>инвалидизация</a:t>
            </a:r>
            <a:r>
              <a:rPr lang="ru-RU" sz="1600" dirty="0" smtClean="0"/>
              <a:t>, высокая смертность. Наркоманы разрушают себя не только физически, но и духовно. Для них характерны такие изменения психики, как душевная опустошенность, черствость, холодность, утрата способности к сопереживанию, к эмоциональному контакту, глубокий эгоизм. Угасают все влечения и потребности, у подростков пропадает интерес к учебе, новые знания ими усваиваются с трудом, а полученные – утрачиваются. Развивается равнодушие к близким, неспособность критически оценивать свое поведение.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357158" y="0"/>
            <a:ext cx="8501122" cy="2857496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sz="2000" dirty="0" smtClean="0"/>
              <a:t>  распространением более опасных форм употребления наркотических веществ (например, внутривенные инъекции) в группе; симптомом наркотической зависимости подростка становится прием наркотического вещества в одиночку;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000" dirty="0" smtClean="0"/>
              <a:t>  удовлетворением любопытства подростка относительно действия наркотического вещества; познанием приносящего удовольствие, нового, волнующего и таящего опасность опыта, достижением чувства полного расслабления, а иногда «ясности мышления» и «творческого вдохновения».     </a:t>
            </a:r>
          </a:p>
          <a:p>
            <a:pPr algn="l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01014" cy="655620"/>
          </a:xfrm>
        </p:spPr>
        <p:txBody>
          <a:bodyPr anchor="t">
            <a:normAutofit/>
          </a:bodyPr>
          <a:lstStyle/>
          <a:p>
            <a:pPr algn="ctr"/>
            <a:r>
              <a:rPr lang="ru-RU" sz="2800" dirty="0" smtClean="0"/>
              <a:t>Таким образом, наркомания – это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457200" y="3000372"/>
            <a:ext cx="8329642" cy="3125791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заболевание, проявляющееся во влечении к постоянному приему средств, называемых наркотическими, неотвратимой потребностью в наркотике, добыванием его всевозможными средствами, стремлением к постоянному повышению доз, приводящему к физической и моральной деградации личности и вредным для общества социальным последствиям. Это форма </a:t>
            </a:r>
            <a:r>
              <a:rPr lang="ru-RU" sz="2400" dirty="0" err="1" smtClean="0"/>
              <a:t>девиантного</a:t>
            </a:r>
            <a:r>
              <a:rPr lang="ru-RU" sz="2400" dirty="0" smtClean="0"/>
              <a:t> поведения, которая выражается в физической или психической зависимости от наркотиков, постепенно приводящей детский организм к физическому и психическому истощению и социальной </a:t>
            </a:r>
            <a:r>
              <a:rPr lang="ru-RU" sz="2400" dirty="0" err="1" smtClean="0"/>
              <a:t>дезадаптации</a:t>
            </a:r>
            <a:r>
              <a:rPr lang="ru-RU" sz="2400" dirty="0" smtClean="0"/>
              <a:t> личности.</a:t>
            </a:r>
          </a:p>
          <a:p>
            <a:endParaRPr lang="ru-RU" sz="2400" dirty="0"/>
          </a:p>
        </p:txBody>
      </p:sp>
      <p:pic>
        <p:nvPicPr>
          <p:cNvPr id="9" name="Содержимое 8" descr="Baby-720x3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85917" y="785794"/>
            <a:ext cx="5314985" cy="22145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414</TotalTime>
  <Words>671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ПРОФИЛАКТИКА НАРКОМАНИИ В ПОДРОСТКОВОЙ СРЕДЕ </vt:lpstr>
      <vt:lpstr>Комитет Всемирной Организации Здравоохранения (ВОЗ) определяет наркоманию как состояние, характеризующееся неотвратимой потребностью в наркотике, добыванием его всевозможными средствами, стремлением к постоянному повышению доз, приводящему к физической и моральной деградации личности и вредным для общества социальным последствиям </vt:lpstr>
      <vt:lpstr>Средний возраст приобщения к наркотикам сегодня составляет 14 лет. Но уже выявлены случаи наркотической зависимости у 9-10-летних детей. Выборочные опросы подростков показывают, что 44% мальчиков и 25% девочек пробовали хотя бы раз в своей жизни наркотики  и другие психоактивные вещества.  </vt:lpstr>
      <vt:lpstr>- Главная опасность наркомании не столько в нанесении физиологического вреда организму, сколько в последующей деградации личности, которая наступает в 10-20 раз быстрее, чем при алкоголизме.  Именно поэтому, просто необходимо проводить эффективную социально- педагогическую профилактику наркомании в подростковой среде. </vt:lpstr>
      <vt:lpstr>- Наркотическими средства признаются только в тех случаях, если отвечают трем критериям, а именно:    </vt:lpstr>
      <vt:lpstr>- Если рассматривать термин «наркомания» в социально педагогическом аспекте, то можно определить, что наркомания – это форма девиантного поведения, которая выражается в физической или психической зависимости от наркотиков, постепенно приводящей детский организм к физическому и психическому истощению и социальной дезадаптации личности  </vt:lpstr>
      <vt:lpstr>Употребление наркотических веществ стало серьезной молодежной проблемой, а в течение последнего десятилетия ее уже относят к числу детских и подростковых проблем, которая характеризуется: </vt:lpstr>
      <vt:lpstr> Особая опасность наркомании для общества состоит в следующем. У людей употребляющих наркотики в короткие сроки развиваются тяжелые медицинские последствия хронического отравления организма: поражение внутренних органов, нервной системы, головного мозга. Отсюда – разнообразные психические расстройства и нарастающая деградация личности, постепенная полная инвалидизация, высокая смертность. Наркоманы разрушают себя не только физически, но и духовно. Для них характерны такие изменения психики, как душевная опустошенность, черствость, холодность, утрата способности к сопереживанию, к эмоциональному контакту, глубокий эгоизм. Угасают все влечения и потребности, у подростков пропадает интерес к учебе, новые знания ими усваиваются с трудом, а полученные – утрачиваются. Развивается равнодушие к близким, неспособность критически оценивать свое поведение.</vt:lpstr>
      <vt:lpstr>Таким образом, наркомания – это</vt:lpstr>
      <vt:lpstr>Обсуждение наиболее эффективных приемов отказа от предлагаемых наркотиков.</vt:lpstr>
      <vt:lpstr> Обходить стороной: если есть подозрение, что в какой-то компании в определенное время могут предложить наркотики, просто обходите ее стороной.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НАРКОМАНИИ В ПОДРОСТКОВОЙ СРЕДЕ</dc:title>
  <dc:creator>Олег</dc:creator>
  <cp:lastModifiedBy>shabarshina</cp:lastModifiedBy>
  <cp:revision>42</cp:revision>
  <dcterms:created xsi:type="dcterms:W3CDTF">2013-09-18T12:00:43Z</dcterms:created>
  <dcterms:modified xsi:type="dcterms:W3CDTF">2021-06-25T04:48:43Z</dcterms:modified>
</cp:coreProperties>
</file>