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299" r:id="rId2"/>
    <p:sldId id="1314" r:id="rId3"/>
    <p:sldId id="1315" r:id="rId4"/>
    <p:sldId id="1316" r:id="rId5"/>
    <p:sldId id="1310" r:id="rId6"/>
    <p:sldId id="1313" r:id="rId7"/>
    <p:sldId id="1317" r:id="rId8"/>
    <p:sldId id="1318" r:id="rId9"/>
    <p:sldId id="1319" r:id="rId10"/>
    <p:sldId id="1320" r:id="rId11"/>
    <p:sldId id="1321" r:id="rId12"/>
    <p:sldId id="1323" r:id="rId13"/>
  </p:sldIdLst>
  <p:sldSz cx="9144000" cy="5143500" type="screen16x9"/>
  <p:notesSz cx="6797675" cy="9926638"/>
  <p:defaultTextStyle>
    <a:defPPr>
      <a:defRPr lang="ru-RU"/>
    </a:defPPr>
    <a:lvl1pPr marL="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7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538D"/>
    <a:srgbClr val="CCECFF"/>
    <a:srgbClr val="66CCFF"/>
    <a:srgbClr val="1651F6"/>
    <a:srgbClr val="FF9900"/>
    <a:srgbClr val="33CC33"/>
    <a:srgbClr val="E98B01"/>
    <a:srgbClr val="66FFFF"/>
    <a:srgbClr val="00FF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4628" autoAdjust="0"/>
  </p:normalViewPr>
  <p:slideViewPr>
    <p:cSldViewPr>
      <p:cViewPr varScale="1">
        <p:scale>
          <a:sx n="142" d="100"/>
          <a:sy n="142" d="100"/>
        </p:scale>
        <p:origin x="864" y="222"/>
      </p:cViewPr>
      <p:guideLst>
        <p:guide orient="horz" pos="1620"/>
        <p:guide pos="2880"/>
        <p:guide orient="horz" pos="17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1FE7F-24ED-454D-9B8F-4FC9247020B5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8DF98-B9E3-44E7-A2A8-AE7C40BBA3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50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3303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6567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9830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33092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1637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9964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2924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66195" algn="l" defTabSz="76656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2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12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4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8DF98-B9E3-44E7-A2A8-AE7C40BBA32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251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7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8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9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10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54143-0764-4BB5-AE5B-223BB1F3C0F4}" type="slidenum">
              <a:rPr lang="ru-RU" altLang="ru-RU" smtClean="0"/>
              <a:pPr eaLnBrk="1" hangingPunct="1">
                <a:spcBef>
                  <a:spcPct val="0"/>
                </a:spcBef>
              </a:pPr>
              <a:t>11</a:t>
            </a:fld>
            <a:endParaRPr lang="ru-RU" altLang="ru-RU" dirty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19875" cy="3724275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4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48" y="1597916"/>
            <a:ext cx="7772401" cy="110251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2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6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9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16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99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8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66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16" y="205982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58" y="3305206"/>
            <a:ext cx="7772401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58" y="2180035"/>
            <a:ext cx="7772401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33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65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98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33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163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9964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829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6619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4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151338"/>
            <a:ext cx="4040188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1631158"/>
            <a:ext cx="4040188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74" y="1151338"/>
            <a:ext cx="4041775" cy="479822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83303" indent="0">
              <a:buNone/>
              <a:defRPr sz="1700" b="1"/>
            </a:lvl2pPr>
            <a:lvl3pPr marL="766567" indent="0">
              <a:buNone/>
              <a:defRPr sz="1500" b="1"/>
            </a:lvl3pPr>
            <a:lvl4pPr marL="1149830" indent="0">
              <a:buNone/>
              <a:defRPr sz="1500" b="1"/>
            </a:lvl4pPr>
            <a:lvl5pPr marL="1533092" indent="0">
              <a:buNone/>
              <a:defRPr sz="1500" b="1"/>
            </a:lvl5pPr>
            <a:lvl6pPr marL="1916374" indent="0">
              <a:buNone/>
              <a:defRPr sz="1500" b="1"/>
            </a:lvl6pPr>
            <a:lvl7pPr marL="2299645" indent="0">
              <a:buNone/>
              <a:defRPr sz="1500" b="1"/>
            </a:lvl7pPr>
            <a:lvl8pPr marL="2682924" indent="0">
              <a:buNone/>
              <a:defRPr sz="1500" b="1"/>
            </a:lvl8pPr>
            <a:lvl9pPr marL="3066195" indent="0">
              <a:buNone/>
              <a:defRPr sz="1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74" y="1631158"/>
            <a:ext cx="4041775" cy="2963466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2" y="204788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887"/>
            <a:ext cx="5111750" cy="4389834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2" y="1076489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8" y="3600484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3303" indent="0">
              <a:buNone/>
              <a:defRPr sz="2400"/>
            </a:lvl2pPr>
            <a:lvl3pPr marL="766567" indent="0">
              <a:buNone/>
              <a:defRPr sz="1900"/>
            </a:lvl3pPr>
            <a:lvl4pPr marL="1149830" indent="0">
              <a:buNone/>
              <a:defRPr sz="1700"/>
            </a:lvl4pPr>
            <a:lvl5pPr marL="1533092" indent="0">
              <a:buNone/>
              <a:defRPr sz="1700"/>
            </a:lvl5pPr>
            <a:lvl6pPr marL="1916374" indent="0">
              <a:buNone/>
              <a:defRPr sz="1700"/>
            </a:lvl6pPr>
            <a:lvl7pPr marL="2299645" indent="0">
              <a:buNone/>
              <a:defRPr sz="1700"/>
            </a:lvl7pPr>
            <a:lvl8pPr marL="2682924" indent="0">
              <a:buNone/>
              <a:defRPr sz="1700"/>
            </a:lvl8pPr>
            <a:lvl9pPr marL="3066195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8" y="4025601"/>
            <a:ext cx="5486400" cy="603646"/>
          </a:xfrm>
        </p:spPr>
        <p:txBody>
          <a:bodyPr/>
          <a:lstStyle>
            <a:lvl1pPr marL="0" indent="0">
              <a:buNone/>
              <a:defRPr sz="1200"/>
            </a:lvl1pPr>
            <a:lvl2pPr marL="383303" indent="0">
              <a:buNone/>
              <a:defRPr sz="1000"/>
            </a:lvl2pPr>
            <a:lvl3pPr marL="766567" indent="0">
              <a:buNone/>
              <a:defRPr sz="900"/>
            </a:lvl3pPr>
            <a:lvl4pPr marL="1149830" indent="0">
              <a:buNone/>
              <a:defRPr sz="800"/>
            </a:lvl4pPr>
            <a:lvl5pPr marL="1533092" indent="0">
              <a:buNone/>
              <a:defRPr sz="800"/>
            </a:lvl5pPr>
            <a:lvl6pPr marL="1916374" indent="0">
              <a:buNone/>
              <a:defRPr sz="800"/>
            </a:lvl6pPr>
            <a:lvl7pPr marL="2299645" indent="0">
              <a:buNone/>
              <a:defRPr sz="800"/>
            </a:lvl7pPr>
            <a:lvl8pPr marL="2682924" indent="0">
              <a:buNone/>
              <a:defRPr sz="800"/>
            </a:lvl8pPr>
            <a:lvl9pPr marL="3066195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alpha val="61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05979"/>
            <a:ext cx="8229600" cy="857250"/>
          </a:xfrm>
          <a:prstGeom prst="rect">
            <a:avLst/>
          </a:prstGeom>
        </p:spPr>
        <p:txBody>
          <a:bodyPr vert="horz" lIns="76609" tIns="38300" rIns="76609" bIns="3830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200154"/>
            <a:ext cx="8229600" cy="3394472"/>
          </a:xfrm>
          <a:prstGeom prst="rect">
            <a:avLst/>
          </a:prstGeom>
        </p:spPr>
        <p:txBody>
          <a:bodyPr vert="horz" lIns="76609" tIns="38300" rIns="76609" bIns="3830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E16A0-5667-4B2C-9967-C127898559B0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20" y="4767264"/>
            <a:ext cx="2895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6609" tIns="38300" rIns="76609" bIns="3830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1222D-4CCF-443A-9B2F-FCB3F00718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6567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456" indent="-287456" algn="l" defTabSz="76656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2813" indent="-239518" algn="l" defTabSz="76656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58189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459" indent="-191650" algn="l" defTabSz="76656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4730" indent="-191650" algn="l" defTabSz="766567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07998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491275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74557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57834" indent="-191650" algn="l" defTabSz="76656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3303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6567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9830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3092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637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9964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82924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66195" algn="l" defTabSz="766567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-14515" y="5141361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Прямоугольник 5"/>
          <p:cNvSpPr/>
          <p:nvPr/>
        </p:nvSpPr>
        <p:spPr>
          <a:xfrm>
            <a:off x="0" y="-21038"/>
            <a:ext cx="9159598" cy="936603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/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Поступление в образовательные организации</a:t>
            </a:r>
          </a:p>
          <a:p>
            <a:pPr lvl="0" algn="ctr"/>
            <a:r>
              <a:rPr lang="ru-RU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anose="010A0502050306030303" pitchFamily="18" charset="0"/>
                <a:cs typeface="Times New Roman" panose="02020603050405020304" pitchFamily="18" charset="0"/>
              </a:rPr>
              <a:t> высшего образования, находящиеся в ведении МЧС России</a:t>
            </a:r>
          </a:p>
        </p:txBody>
      </p:sp>
      <p:sp>
        <p:nvSpPr>
          <p:cNvPr id="1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 sz="1500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</a:t>
            </a:fld>
            <a:endParaRPr lang="ru-RU" altLang="ru-RU" sz="1500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" y="72010"/>
            <a:ext cx="9140977" cy="555524"/>
          </a:xfrm>
          <a:prstGeom prst="rect">
            <a:avLst/>
          </a:prstGeom>
        </p:spPr>
        <p:txBody>
          <a:bodyPr wrap="square" lIns="76609" tIns="38300" rIns="76609" bIns="38300" anchor="ctr" anchorCtr="0">
            <a:noAutofit/>
          </a:bodyPr>
          <a:lstStyle/>
          <a:p>
            <a:pPr algn="ctr">
              <a:lnSpc>
                <a:spcPts val="1500"/>
              </a:lnSpc>
              <a:defRPr/>
            </a:pPr>
            <a:endParaRPr lang="ru-RU" altLang="ru-RU" sz="1400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Segoe UI Semibold" panose="020B07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Объект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pic>
        <p:nvPicPr>
          <p:cNvPr id="11" name="Picture 2" descr="C:\Users\isaev-fu\Desktop\учеба\комплектование\2022\слайд абитуринтам\XXXL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4"/>
          <a:stretch/>
        </p:blipFill>
        <p:spPr bwMode="auto">
          <a:xfrm>
            <a:off x="3275856" y="1040838"/>
            <a:ext cx="5485563" cy="388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584" y="2520930"/>
            <a:ext cx="1944216" cy="191709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27946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Какие требуются документы на собеседование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10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свидетельство о постановке физического лица на учет</a:t>
            </a:r>
            <a:r>
              <a:rPr lang="en-US" sz="1800" dirty="0">
                <a:latin typeface="Sylfaen" panose="010A0502050306030303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в налоговый орган;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страховое свидетельство обязательного пенсионного страхования; 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свидетельство о рождении;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паспорт;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удостоверение гражданина, подлежащего призыву на военную службу или военный билет;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выписка оценок за первое полугодие (для школьников), либо копия аттестата, диплома (для окончивших учебные заведения), заверенная сотрудником (работником) кадрового аппарата);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характеристика на кандидата (заверенная печатью);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документы, подтверждающие льготы</a:t>
            </a:r>
            <a:r>
              <a:rPr lang="en-US" sz="1800" dirty="0">
                <a:latin typeface="Sylfaen" panose="010A0502050306030303" pitchFamily="18" charset="0"/>
                <a:cs typeface="Times New Roman" pitchFamily="18" charset="0"/>
              </a:rPr>
              <a:t>,</a:t>
            </a: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 установленные законодательством  Российской Федерации (если такие имеются);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  <a:cs typeface="Times New Roman" pitchFamily="18" charset="0"/>
              </a:rPr>
              <a:t>дополнительные документы (дипломы о спортивных или других достижениях, ходатайства руководителей различных организаций и т.д., имеющих отношение к кандидату).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495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Контакты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11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507480"/>
              </p:ext>
            </p:extLst>
          </p:nvPr>
        </p:nvGraphicFramePr>
        <p:xfrm>
          <a:off x="399404" y="915566"/>
          <a:ext cx="8362015" cy="3959749"/>
        </p:xfrm>
        <a:graphic>
          <a:graphicData uri="http://schemas.openxmlformats.org/drawingml/2006/table">
            <a:tbl>
              <a:tblPr firstRow="1" firstCol="1" bandRow="1"/>
              <a:tblGrid>
                <a:gridCol w="4820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1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г. Екатеринбург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60 </a:t>
                      </a:r>
                      <a:r>
                        <a:rPr lang="ru-RU" sz="1000" dirty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пожарно-спасательный отряд, ул. Серафимы Дерябиной, 16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тел. 8(343)212-00-59</a:t>
                      </a: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 </a:t>
                      </a:r>
                      <a:r>
                        <a:rPr lang="ru-RU" sz="1000" dirty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пожарно-спасательный отряд,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ул. Машиностроителей, 27</a:t>
                      </a: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тел. 8 (343) 327-13-92</a:t>
                      </a: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Специализированная пожарно-спасательная часть ул. Таганская,</a:t>
                      </a:r>
                      <a:r>
                        <a:rPr lang="ru-RU" sz="1000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 58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lv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solidFill>
                            <a:prstClr val="black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8(343) 306-50-57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Тавда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19 пожарно-спасательный отряд, ул.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Шоссейная, 36-а</a:t>
                      </a: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8(3436)05-21-12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lvl="0" eaLnBrk="1" fontAlgn="auto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ru-RU" sz="1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Нижний Тагил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2 пожарно-спасательный отряд,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ул.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Восточное шоссе, 26а 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тел.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8(3435)34-42-85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9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пожарно-спасательный отряд, ул. Октябрьской революции, 27 б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тел. 8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(3435) 42-28-06</a:t>
                      </a:r>
                      <a:endParaRPr lang="ru-RU" sz="1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г.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Нижние Серги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пожарно-спасательный отряд, ул.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Мира, 1-а</a:t>
                      </a: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8(3439)82-10-01</a:t>
                      </a:r>
                      <a:endParaRPr lang="ru-RU" sz="10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0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г. Краснотурьинск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6 пожарно-спасательный отряд, ул. Комарова, 1а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8(34384)6-2808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Кушва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46 пожарно-спасательный отряд, ул. </a:t>
                      </a: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Первомайская, 23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8(3436)05-21-12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0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Первоуральск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10 пожарно-спасательный отряд, ул. </a:t>
                      </a: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Строителей, 13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8(3439)24-04-90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Артемовский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54 пожарно-спасательный отряд, ул.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Коммунаров,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8(34363)2-47-44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173980" algn="l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г. Североуральск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15 пожарно-спасательный отряд, ул.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Шахтерская, 3-а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8(958)223-77-82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 </a:t>
                      </a:r>
                      <a:r>
                        <a:rPr lang="ru-RU" sz="11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р.п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. Белоярский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59 пожарно-спасательный отряд, ул.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Юбилейная, 40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8(3437)72-15-29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3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Каменк-Уральский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63 пожарно-спасательный отряд,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ул. Прокопьева</a:t>
                      </a:r>
                      <a:r>
                        <a:rPr lang="ru-RU" sz="1000" b="0" baseline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8,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8(3439)36-47-63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Верхотурье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71 пожарно-спасательный отряд, </a:t>
                      </a: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ул. Совхозная</a:t>
                      </a:r>
                      <a:r>
                        <a:rPr lang="ru-RU" sz="1000" b="0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ru-RU" sz="1000" b="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173980" algn="l"/>
                        </a:tabLst>
                        <a:defRPr/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тел. 8(343)892-17-97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1129044" cy="115214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556" y="1183066"/>
            <a:ext cx="3478535" cy="346286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56376" y="105334"/>
            <a:ext cx="1122948" cy="140796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043608" y="1183065"/>
            <a:ext cx="3452540" cy="3462867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Поступай в ВУЗ МЧС России!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ждем именно тебя!</a:t>
            </a:r>
          </a:p>
          <a:p>
            <a:pPr algn="ctr"/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2501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36124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Преимущества поступления и обучения в ВУЗ МЧС России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2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9591" y="985335"/>
            <a:ext cx="879266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представление отсрочки от прохождения срочной службы в ВС РФ на период обучения (в случае поступления на базе 11 классов), а также по окончании ВУЗ МЧС России на период службы в МЧС России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п.п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з п 1. статьи 24 Федерального закона от 28.03.1998 № 53-ФЗ «О воинской обязанности и военной службе»);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обеспечение жильем на период обучения;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ежемесячная выплата денежного довольствия;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оплата проезда в отпуск на себя и одного члена семьи туда и обратно один раз в год;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обеспечение вещевым имуществом;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трех разовое питание;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окончании образовательной организации: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696912" lvl="0" indent="-342900" algn="just">
              <a:buFont typeface="+mj-lt"/>
              <a:buAutoNum type="arabicParenR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присваивается специальное звание «лейтенант внутренней службы»;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696913" lvl="0" indent="-342900" algn="just">
              <a:buFont typeface="+mj-lt"/>
              <a:buAutoNum type="arabicParenR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гарантированное назначение на должность в структурных подразделениях Главного управления МЧС России по Свердловской области.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3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36124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>
              <a:lnSpc>
                <a:spcPts val="1500"/>
              </a:lnSpc>
            </a:pPr>
            <a:r>
              <a:rPr lang="ru-RU" sz="2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Преимущества дальнейшего прохождения службы в ФПС ГПС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3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обязательное государственное страхование жизни и здоровья;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постановка на специальный воинский учет;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льготная пенсия (20 лет стажа службы, включая пять лет обучения);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медицинское обеспечение;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санаторно-курортное обеспечение;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обеспечение жилым и служебным помещением;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обеспечение вещевым имуществом;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несколько видов отпусков в зависимости от стажа и замещаемой должности;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оплата проезда к месту проведения отпуска в пределах территории РФ и обратно сотруднику и одному члену его семьи один раз в год;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оплата командировочных расходов;</a:t>
            </a:r>
          </a:p>
          <a:p>
            <a:pPr marL="457200" lvl="0" indent="-192088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Sylfaen" panose="010A0502050306030303" pitchFamily="18" charset="0"/>
              </a:rPr>
              <a:t>льготная очередь в детский сад и школу.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50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5598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Специальности по которым ведется набор на бюджетную форму обучения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 в качестве курсантов, вступительные испытания и минимальные балы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4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613611"/>
              </p:ext>
            </p:extLst>
          </p:nvPr>
        </p:nvGraphicFramePr>
        <p:xfrm>
          <a:off x="174968" y="811761"/>
          <a:ext cx="8642360" cy="3956431"/>
        </p:xfrm>
        <a:graphic>
          <a:graphicData uri="http://schemas.openxmlformats.org/drawingml/2006/table">
            <a:tbl>
              <a:tblPr firstRow="1" firstCol="1" bandRow="1"/>
              <a:tblGrid>
                <a:gridCol w="3388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5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5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специальности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Вступительные испытания*, минимальные баллы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72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20.03.01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«Техносферная безопасность»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бакалавриат,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обучения 4 года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20.05.01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«Пожарная безопасность»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специалитет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срок обучения 5 лет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УриГПС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МЧС России)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27.03.03</a:t>
                      </a:r>
                    </a:p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«Системный анализ и управление»</a:t>
                      </a:r>
                    </a:p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СПбУ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ГПС МЧС России)</a:t>
                      </a: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обучения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</a:p>
                    <a:p>
                      <a:pPr algn="ctr"/>
                      <a:endParaRPr lang="ru-RU" sz="5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09.03.02</a:t>
                      </a:r>
                    </a:p>
                    <a:p>
                      <a:pPr algn="ctr"/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«Информационные системы и технологии» </a:t>
                      </a:r>
                    </a:p>
                    <a:p>
                      <a:pPr algn="ctr"/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(АГПС МЧС России) только юноши</a:t>
                      </a:r>
                    </a:p>
                    <a:p>
                      <a:pPr marL="0" marR="0" lvl="0" indent="0" algn="ctr" defTabSz="7665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срок обучения 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общее образование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 классов)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 (профильная, 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или химия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36 (результаты ЕГЭ);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вступительные испытания: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27 (письменно)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подготовка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 (сдача нормативов).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78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профессиональное (образование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27 (профильная, результаты ЕГЭ)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или внутреннее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вступительное испытание  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«Безопасность жизнедеятельности»,</a:t>
                      </a:r>
                      <a:r>
                        <a:rPr lang="en-US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50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физика или химия,</a:t>
                      </a:r>
                      <a:r>
                        <a:rPr lang="en-US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(результаты ЕГЭ;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или внутреннее вступительное испытание 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«экзамен по Пожарной безопасности»,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36;</a:t>
                      </a: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язык, 36 (результаты ЕГЭ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ru-RU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экзамен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);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Дополнительные вступительные испытания: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математика, 27 (письменно)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физическая подготовка,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 (сдача нормативов).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81705" y="4744556"/>
            <a:ext cx="8391034" cy="425202"/>
          </a:xfrm>
        </p:spPr>
        <p:txBody>
          <a:bodyPr>
            <a:noAutofit/>
          </a:bodyPr>
          <a:lstStyle/>
          <a:p>
            <a:pPr algn="l"/>
            <a:br>
              <a:rPr lang="ru-RU" sz="1400" dirty="0">
                <a:latin typeface="Sylfaen" panose="010A0502050306030303" pitchFamily="18" charset="0"/>
              </a:rPr>
            </a:br>
            <a:r>
              <a:rPr lang="ru-RU" sz="1400" dirty="0">
                <a:latin typeface="Sylfaen" panose="010A0502050306030303" pitchFamily="18" charset="0"/>
              </a:rPr>
              <a:t>*Вступительные испытания проводятся в июле месяце, года поступления.</a:t>
            </a:r>
            <a:br>
              <a:rPr lang="ru-RU" sz="1400" dirty="0">
                <a:latin typeface="Sylfaen" panose="010A0502050306030303" pitchFamily="18" charset="0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626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166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 defTabSz="914400"/>
            <a:r>
              <a:rPr lang="ru-RU" sz="20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 к кандидатам для поступления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1" y="49286"/>
            <a:ext cx="603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6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5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316" y="3200274"/>
            <a:ext cx="9141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Предварительный профессиональный отбор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включает себя: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5522" y="3592772"/>
            <a:ext cx="81489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прохождение военно-врачебной комиссии;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прохождение психофизиологического отбора;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сдача нормативов по физической подготовке;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Sylfaen" panose="010A0502050306030303" pitchFamily="18" charset="0"/>
              </a:rPr>
              <a:t>проверка достоверности сведений, представленных гражданином для поступления на службу в федеральную противопожарную службу.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ru-RU" sz="1600" dirty="0">
              <a:latin typeface="Sylfaen" panose="010A050205030603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404" y="935114"/>
            <a:ext cx="4250584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Уровень образования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9988" y="935114"/>
            <a:ext cx="4074463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285750" lvl="0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Лица, имеющие среднее (полное) общее образование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Лица, имеющие среднее профессиональное образование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9404" y="2066893"/>
            <a:ext cx="4250583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Возраст поступающих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49989" y="2066893"/>
            <a:ext cx="4074464" cy="11325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54013">
              <a:lnSpc>
                <a:spcPct val="107000"/>
              </a:lnSpc>
            </a:pPr>
            <a:r>
              <a:rPr lang="ru-RU" sz="1600" b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Не младше 17 лет, не старше 30 лет на год поступления</a:t>
            </a:r>
            <a:endParaRPr lang="ru-RU" sz="16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2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166" y="-36652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lvl="0" algn="ctr" defTabSz="914400"/>
            <a:r>
              <a:rPr lang="ru-RU" sz="2000" b="1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Вступительные испытания в ВУЗ МЧС России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1" y="49286"/>
            <a:ext cx="6032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Объект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6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6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2677" y="929013"/>
            <a:ext cx="1532305" cy="10666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Баллы за ЕГЭ по физике или химии или экзамен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63168" y="929144"/>
            <a:ext cx="1504776" cy="10665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Баллы за ЕГЭ или экзамен по математике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902880" y="1000750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826288" y="929013"/>
            <a:ext cx="1498670" cy="10666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Баллы за ЕГЭ или экзамен по русскому языку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191850" y="1000138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061278" y="889542"/>
            <a:ext cx="1700142" cy="11061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Баллы за дополнительный экзамен по математике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444208" y="1072355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1137916" y="1004322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61455" y="23608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74167" y="2262421"/>
            <a:ext cx="1861629" cy="10593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Баллы за дополнительный экзамен по физической подготовке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2360861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+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563887" y="2281658"/>
            <a:ext cx="1785239" cy="10401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Баллы за индивидуальные достижения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575623" y="2387133"/>
            <a:ext cx="52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=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324958" y="2315900"/>
            <a:ext cx="1710829" cy="10059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СУММА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69825" y="3147814"/>
            <a:ext cx="858279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5600" algn="l"/>
              </a:tabLst>
            </a:pPr>
            <a:r>
              <a:rPr lang="ru-RU" sz="2800" dirty="0">
                <a:latin typeface="Sylfaen" panose="010A0502050306030303" pitchFamily="18" charset="0"/>
              </a:rPr>
              <a:t>	</a:t>
            </a:r>
            <a:r>
              <a:rPr lang="ru-RU" sz="1300" dirty="0">
                <a:latin typeface="Sylfaen" panose="010A0502050306030303" pitchFamily="18" charset="0"/>
              </a:rPr>
              <a:t>Бюджетные места распределяются в соответствии с распоряжением МЧС России и только на эти места претендуют кандидаты, направляемые от Главного управления МЧС России по Свердловской области, для юношей предварительно выделено 24 бюджетных места в 2023 году в Уральском институте ГПС МЧС</a:t>
            </a:r>
            <a:r>
              <a:rPr lang="en-US" sz="1300" dirty="0">
                <a:latin typeface="Sylfaen" panose="010A0502050306030303" pitchFamily="18" charset="0"/>
              </a:rPr>
              <a:t> </a:t>
            </a:r>
            <a:r>
              <a:rPr lang="ru-RU" sz="1300" dirty="0">
                <a:latin typeface="Sylfaen" panose="010A0502050306030303" pitchFamily="18" charset="0"/>
              </a:rPr>
              <a:t>России,</a:t>
            </a:r>
            <a:br>
              <a:rPr lang="ru-RU" sz="1300" dirty="0">
                <a:latin typeface="Sylfaen" panose="010A0502050306030303" pitchFamily="18" charset="0"/>
              </a:rPr>
            </a:br>
            <a:r>
              <a:rPr lang="ru-RU" sz="1300" dirty="0">
                <a:latin typeface="Sylfaen" panose="010A0502050306030303" pitchFamily="18" charset="0"/>
              </a:rPr>
              <a:t>г. Екатеринбург, 1 бюджетной  место в Санкт-Петербургском университете ГПС МЧС России, </a:t>
            </a:r>
            <a:br>
              <a:rPr lang="ru-RU" sz="1300" dirty="0">
                <a:latin typeface="Sylfaen" panose="010A0502050306030303" pitchFamily="18" charset="0"/>
              </a:rPr>
            </a:br>
            <a:r>
              <a:rPr lang="ru-RU" sz="1300" dirty="0">
                <a:latin typeface="Sylfaen" panose="010A0502050306030303" pitchFamily="18" charset="0"/>
              </a:rPr>
              <a:t>г. Санкт-Петербург, 1 бюджетное место в Академии ГПС МЧС России (г. Москва). </a:t>
            </a:r>
          </a:p>
          <a:p>
            <a:pPr algn="just">
              <a:tabLst>
                <a:tab pos="355600" algn="l"/>
              </a:tabLst>
            </a:pPr>
            <a:r>
              <a:rPr lang="ru-RU" sz="1300" dirty="0">
                <a:latin typeface="Sylfaen" panose="010A0502050306030303" pitchFamily="18" charset="0"/>
              </a:rPr>
              <a:t>	В зависимости от суммы набранных баллов и количества выделенных мест кандидаты выстраиваются в конкурсный список.</a:t>
            </a:r>
          </a:p>
          <a:p>
            <a:pPr algn="just">
              <a:tabLst>
                <a:tab pos="355600" algn="l"/>
              </a:tabLst>
            </a:pPr>
            <a:r>
              <a:rPr lang="ru-RU" sz="1300" dirty="0">
                <a:latin typeface="Sylfaen" panose="010A0502050306030303" pitchFamily="18" charset="0"/>
              </a:rPr>
              <a:t>	Прием девушек осуществляется по общему конкурсу.  </a:t>
            </a:r>
          </a:p>
        </p:txBody>
      </p:sp>
    </p:spTree>
    <p:extLst>
      <p:ext uri="{BB962C8B-B14F-4D97-AF65-F5344CB8AC3E}">
        <p14:creationId xmlns:p14="http://schemas.microsoft.com/office/powerpoint/2010/main" val="38446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при проверке физической подготовленности (юноши) 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7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54017"/>
              </p:ext>
            </p:extLst>
          </p:nvPr>
        </p:nvGraphicFramePr>
        <p:xfrm>
          <a:off x="179509" y="782767"/>
          <a:ext cx="8773202" cy="4258254"/>
        </p:xfrm>
        <a:graphic>
          <a:graphicData uri="http://schemas.openxmlformats.org/drawingml/2006/table">
            <a:tbl>
              <a:tblPr/>
              <a:tblGrid>
                <a:gridCol w="689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9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2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2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92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922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046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040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2921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молодежи, не 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 и гражданской молодежи, отслужившей в ВС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21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Подтягивание на перекладине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3000 м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7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11,38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11,47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12,08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12,35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14,1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12,16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29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8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12,45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14,3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10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12,20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040" marR="8040" marT="80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583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Требования, предъявляемые к кандидатам </a:t>
            </a:r>
          </a:p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при проверке физической подготовленности (девушки) 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8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536121"/>
              </p:ext>
            </p:extLst>
          </p:nvPr>
        </p:nvGraphicFramePr>
        <p:xfrm>
          <a:off x="251516" y="808219"/>
          <a:ext cx="8701194" cy="4140288"/>
        </p:xfrm>
        <a:graphic>
          <a:graphicData uri="http://schemas.openxmlformats.org/drawingml/2006/table">
            <a:tbl>
              <a:tblPr/>
              <a:tblGrid>
                <a:gridCol w="707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111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78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7936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гражданской молодежи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Из числа сотрудников МЧС России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Бег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силовое упражнение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Кросс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раз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1000 м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Сек.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Мин.,сек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Баллы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4,26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17,1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4,38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4,46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3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13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17,5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5,00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17,4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29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4,50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223" marR="9223" marT="92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6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7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9144005" y="562851"/>
            <a:ext cx="1" cy="4606907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8" y="5165480"/>
            <a:ext cx="9158514" cy="4278"/>
          </a:xfrm>
          <a:prstGeom prst="line">
            <a:avLst/>
          </a:prstGeom>
          <a:noFill/>
          <a:ln w="57150">
            <a:solidFill>
              <a:srgbClr val="23538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Прямоугольник 16"/>
          <p:cNvSpPr/>
          <p:nvPr/>
        </p:nvSpPr>
        <p:spPr>
          <a:xfrm>
            <a:off x="-1076" y="-33355"/>
            <a:ext cx="9159598" cy="699540"/>
          </a:xfrm>
          <a:prstGeom prst="rect">
            <a:avLst/>
          </a:prstGeom>
          <a:solidFill>
            <a:srgbClr val="204D8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609" tIns="38300" rIns="76609" bIns="38300" rtlCol="0" anchor="ctr"/>
          <a:lstStyle/>
          <a:p>
            <a:pPr algn="ctr"/>
            <a:r>
              <a:rPr lang="ru-RU" sz="1800" dirty="0">
                <a:solidFill>
                  <a:schemeClr val="bg1"/>
                </a:solidFill>
                <a:latin typeface="Sylfaen" panose="010A0502050306030303" pitchFamily="18" charset="0"/>
                <a:cs typeface="Arial" panose="020B0604020202020204" pitchFamily="34" charset="0"/>
              </a:rPr>
              <a:t>Особенности при сдаче нормативов по физической подготовке</a:t>
            </a: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8761419" y="16098"/>
            <a:ext cx="382587" cy="179388"/>
          </a:xfrm>
          <a:prstGeom prst="roundRect">
            <a:avLst>
              <a:gd name="adj" fmla="val 45856"/>
            </a:avLst>
          </a:prstGeom>
          <a:solidFill>
            <a:srgbClr val="23538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68310" tIns="34140" rIns="68310" bIns="34140" anchor="ctr"/>
          <a:lstStyle/>
          <a:p>
            <a:pPr algn="ctr"/>
            <a:fld id="{60EDE839-DBD2-4D4C-94B6-6BCAF007DA54}" type="slidenum">
              <a:rPr lang="ru-RU" altLang="ru-RU">
                <a:solidFill>
                  <a:srgbClr val="FFFFFF"/>
                </a:solidFill>
                <a:cs typeface="Aparajita" panose="020B0604020202020204" pitchFamily="34" charset="0"/>
              </a:rPr>
              <a:pPr algn="ctr"/>
              <a:t>9</a:t>
            </a:fld>
            <a:endParaRPr lang="ru-RU" altLang="ru-RU" dirty="0">
              <a:solidFill>
                <a:srgbClr val="FFFFFF"/>
              </a:solidFill>
              <a:cs typeface="Aparajita" panose="020B0604020202020204" pitchFamily="34" charset="0"/>
            </a:endParaRPr>
          </a:p>
        </p:txBody>
      </p:sp>
      <p:pic>
        <p:nvPicPr>
          <p:cNvPr id="13" name="Объект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29"/>
          <a:stretch/>
        </p:blipFill>
        <p:spPr>
          <a:xfrm>
            <a:off x="99816" y="51452"/>
            <a:ext cx="599176" cy="61143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9816" y="843558"/>
            <a:ext cx="879266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247650" algn="just">
              <a:buAutoNum type="arabicPeriod"/>
            </a:pPr>
            <a:r>
              <a:rPr lang="ru-RU" sz="1800" dirty="0">
                <a:latin typeface="Sylfaen" panose="010A0502050306030303" pitchFamily="18" charset="0"/>
              </a:rPr>
              <a:t>Физическая подготовленность проверяется при выполнении кандидатом трех упражнений. </a:t>
            </a:r>
          </a:p>
          <a:p>
            <a:pPr marL="514350" indent="-247650" algn="just">
              <a:buAutoNum type="arabicPeriod"/>
            </a:pPr>
            <a:r>
              <a:rPr lang="ru-RU" sz="1800" dirty="0">
                <a:latin typeface="Sylfaen" panose="010A0502050306030303" pitchFamily="18" charset="0"/>
              </a:rPr>
              <a:t>Сдача нормативов начинается не ранее чем через 1,5 часа после приема пищи, в присутствии медицинского работника. Кандидатам предоставляется время для самостоятельной разминки перед сдачей нормативов (не менее 15 минут). </a:t>
            </a:r>
          </a:p>
          <a:p>
            <a:pPr marL="514350" indent="-247650" algn="just">
              <a:buAutoNum type="arabicPeriod"/>
            </a:pPr>
            <a:r>
              <a:rPr lang="ru-RU" sz="1800" dirty="0">
                <a:latin typeface="Sylfaen" panose="010A0502050306030303" pitchFamily="18" charset="0"/>
              </a:rPr>
              <a:t>При заболевании кандидат освобождается от сдачи до периода выздоровления, но не позднее дня сдачи последнего дополнительного вступительного испытания. </a:t>
            </a:r>
          </a:p>
          <a:p>
            <a:pPr marL="514350" indent="-247650" algn="just">
              <a:buAutoNum type="arabicPeriod"/>
            </a:pPr>
            <a:r>
              <a:rPr lang="ru-RU" sz="1800" dirty="0">
                <a:latin typeface="Sylfaen" panose="010A0502050306030303" pitchFamily="18" charset="0"/>
              </a:rPr>
              <a:t>Для выполнения норматива предоставляется одна попытка. В отдельных случаях (при срыве, падении и т.п.) председатель предметной экзаменационной комиссии может разрешить кандидату выполнить норматив повторно. Выполнение норматива с целью улучшения полученной оценки не допускается.</a:t>
            </a:r>
          </a:p>
          <a:p>
            <a:pPr indent="450215" algn="just">
              <a:spcAft>
                <a:spcPts val="0"/>
              </a:spcAft>
            </a:pPr>
            <a:endParaRPr lang="ru-RU" sz="1400" b="1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539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46459</TotalTime>
  <Words>1746</Words>
  <Application>Microsoft Office PowerPoint</Application>
  <PresentationFormat>Экран (16:9)</PresentationFormat>
  <Paragraphs>636</Paragraphs>
  <Slides>12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Segoe UI Semibold</vt:lpstr>
      <vt:lpstr>Sylfaen</vt:lpstr>
      <vt:lpstr>Symbol</vt:lpstr>
      <vt:lpstr>Times New Roman</vt:lpstr>
      <vt:lpstr>Times New Roman CYR</vt:lpstr>
      <vt:lpstr>Тема Office</vt:lpstr>
      <vt:lpstr>Презентация PowerPoint</vt:lpstr>
      <vt:lpstr>Презентация PowerPoint</vt:lpstr>
      <vt:lpstr>Презентация PowerPoint</vt:lpstr>
      <vt:lpstr> *Вступительные испытания проводятся в июле месяце, года поступления.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ВНИИПО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2507</cp:revision>
  <cp:lastPrinted>2022-01-25T18:19:06Z</cp:lastPrinted>
  <dcterms:created xsi:type="dcterms:W3CDTF">2016-03-10T11:15:22Z</dcterms:created>
  <dcterms:modified xsi:type="dcterms:W3CDTF">2022-10-25T10:43:28Z</dcterms:modified>
</cp:coreProperties>
</file>